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80" r:id="rId5"/>
    <p:sldId id="279" r:id="rId6"/>
    <p:sldId id="278" r:id="rId7"/>
    <p:sldId id="283" r:id="rId8"/>
    <p:sldId id="285" r:id="rId9"/>
    <p:sldId id="284" r:id="rId10"/>
    <p:sldId id="289" r:id="rId11"/>
    <p:sldId id="288" r:id="rId12"/>
    <p:sldId id="287" r:id="rId13"/>
    <p:sldId id="286" r:id="rId14"/>
    <p:sldId id="277" r:id="rId15"/>
    <p:sldId id="290" r:id="rId16"/>
    <p:sldId id="291" r:id="rId17"/>
    <p:sldId id="276" r:id="rId18"/>
    <p:sldId id="275" r:id="rId19"/>
    <p:sldId id="292" r:id="rId20"/>
    <p:sldId id="293" r:id="rId21"/>
    <p:sldId id="296" r:id="rId22"/>
    <p:sldId id="299" r:id="rId23"/>
    <p:sldId id="297" r:id="rId24"/>
    <p:sldId id="298" r:id="rId25"/>
    <p:sldId id="300" r:id="rId26"/>
    <p:sldId id="274" r:id="rId27"/>
    <p:sldId id="273" r:id="rId28"/>
    <p:sldId id="301" r:id="rId29"/>
    <p:sldId id="272" r:id="rId30"/>
    <p:sldId id="302" r:id="rId31"/>
    <p:sldId id="271" r:id="rId32"/>
    <p:sldId id="270" r:id="rId33"/>
    <p:sldId id="303" r:id="rId34"/>
    <p:sldId id="304" r:id="rId35"/>
    <p:sldId id="305" r:id="rId36"/>
    <p:sldId id="269" r:id="rId37"/>
    <p:sldId id="307" r:id="rId38"/>
    <p:sldId id="308" r:id="rId39"/>
    <p:sldId id="306" r:id="rId40"/>
    <p:sldId id="309" r:id="rId41"/>
    <p:sldId id="281" r:id="rId4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3.gif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gif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hyperlink" Target="http://images.google.com.tr/imgres?imgurl=http://img.blogcu.com/uploads/gokcekoy_ayvalik-zeytin-2.jpg&amp;imgrefurl=http://gokcekoy.blogcu.com/zeytin-ve-ozelikleri_1463602.html&amp;usg=__9d3Tg5LsWn9NNf3fvnYWVYmmDN0=&amp;h=480&amp;w=640&amp;sz=95&amp;hl=tr&amp;start=2&amp;sig2=8POp06nPa2Z7nGKLmyjQdQ&amp;tbnid=LHR89LjNQgGrTM:&amp;tbnh=103&amp;tbnw=137&amp;ei=7ic0ScnqBYuC7gW49bGFAw&amp;prev=/images?q=zeytin&amp;gbv=2&amp;hl=tr" TargetMode="External"/><Relationship Id="rId9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gif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DEĞİŞİMİ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7505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Picture 11" descr="gif Smileys -ematicons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7811"/>
            <a:ext cx="1872208" cy="154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gif Smileys -ematicons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7811"/>
            <a:ext cx="180020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5" descr="gif2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020272" y="4437112"/>
            <a:ext cx="1520825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679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82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240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3999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11" descr="Hareketli inek resimi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37112"/>
            <a:ext cx="2089150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9049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bazı ürünlerin yapımında ham madde olarak kullanılır.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131725" y="2731226"/>
            <a:ext cx="2308549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572000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716016" y="2793122"/>
            <a:ext cx="4427984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ALTIN BİLEZİK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427984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bazı ürünlerin yapımında ham madde olarak kullanılır.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131725" y="2731226"/>
            <a:ext cx="2308549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ÜZÜM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580112" y="2793122"/>
            <a:ext cx="2880320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PESTİL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930" y="3470890"/>
            <a:ext cx="4772946" cy="335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427983" cy="335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92556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bazı ürünlerin yapımında ham madde olarak kullanılır.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131725" y="2731226"/>
            <a:ext cx="2308549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580112" y="2793122"/>
            <a:ext cx="2880320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PEYNİR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572000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4572000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53906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İŞLENMİŞ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08720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fabrika, atölye,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imalâthanelerde işlenmesi sonucu elde edilen  maddelere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İŞLENMİŞ MADDE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diyoruz.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0155" y="4941168"/>
            <a:ext cx="88732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Yünden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yapılan  iplik işlenmiş maddedir.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4572000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116632"/>
            <a:ext cx="320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76056" y="5080347"/>
            <a:ext cx="38884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İŞLENMİŞ</a:t>
            </a:r>
            <a:r>
              <a:rPr lang="tr-TR" sz="5400" b="1" cap="none" spc="0" dirty="0" smtClean="0">
                <a:ln/>
                <a:solidFill>
                  <a:srgbClr val="FFC00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4355976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36912"/>
            <a:ext cx="298782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ağ Ok 3"/>
          <p:cNvSpPr/>
          <p:nvPr/>
        </p:nvSpPr>
        <p:spPr>
          <a:xfrm>
            <a:off x="3851920" y="4423420"/>
            <a:ext cx="2304256" cy="5897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0" y="17306"/>
            <a:ext cx="5436096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chemeClr val="accent3"/>
                </a:solidFill>
                <a:effectLst/>
                <a:latin typeface="Rockwell Extra Bold" panose="02060903040505020403" pitchFamily="18" charset="0"/>
              </a:rPr>
              <a:t>DERİ İŞLENİYOR</a:t>
            </a:r>
            <a:endParaRPr lang="tr-TR" sz="4400" b="1" cap="none" spc="0" dirty="0">
              <a:ln/>
              <a:solidFill>
                <a:schemeClr val="accent3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64088" y="1268760"/>
            <a:ext cx="3778188" cy="144655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chemeClr val="accent3"/>
                </a:solidFill>
                <a:effectLst/>
                <a:latin typeface="Rockwell Extra Bold" panose="02060903040505020403" pitchFamily="18" charset="0"/>
              </a:rPr>
              <a:t>AYAKKABI OLUYOR</a:t>
            </a:r>
            <a:endParaRPr lang="tr-TR" sz="4400" b="1" cap="none" spc="0" dirty="0">
              <a:ln/>
              <a:solidFill>
                <a:schemeClr val="accent3"/>
              </a:solidFill>
              <a:effectLst/>
              <a:latin typeface="Rockwell Extra Bold" panose="02060903040505020403" pitchFamily="18" charset="0"/>
            </a:endParaRPr>
          </a:p>
        </p:txBody>
      </p:sp>
      <p:pic>
        <p:nvPicPr>
          <p:cNvPr id="10" name="Picture 26" descr="9441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552" y="0"/>
            <a:ext cx="195782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18435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DEĞİŞİMİ: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Çevremizdeki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 veya aletlerin yapımında bu eşya veya aletlerin yapısına uygun maddeler kullanılır.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286035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Örneğin;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çekiç yapılacaksa cam kullanılmaz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4486364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uygun madde demirdir ve demir kullanılır.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25688"/>
            <a:ext cx="3707904" cy="427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36912"/>
            <a:ext cx="38519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0" y="17306"/>
            <a:ext cx="5436096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chemeClr val="accent3"/>
                </a:solidFill>
                <a:effectLst/>
                <a:latin typeface="Rockwell Extra Bold" panose="02060903040505020403" pitchFamily="18" charset="0"/>
              </a:rPr>
              <a:t>YÜN İŞLENİYOR</a:t>
            </a:r>
            <a:endParaRPr lang="tr-TR" sz="4400" b="1" cap="none" spc="0" dirty="0">
              <a:ln/>
              <a:solidFill>
                <a:schemeClr val="accent3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5" name="Aşağı Ok 4"/>
          <p:cNvSpPr/>
          <p:nvPr/>
        </p:nvSpPr>
        <p:spPr>
          <a:xfrm>
            <a:off x="1853952" y="786747"/>
            <a:ext cx="484632" cy="1538941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şağı Ok 8"/>
          <p:cNvSpPr/>
          <p:nvPr/>
        </p:nvSpPr>
        <p:spPr>
          <a:xfrm rot="16200000">
            <a:off x="4487086" y="3009858"/>
            <a:ext cx="484632" cy="2042996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364088" y="1185493"/>
            <a:ext cx="3778188" cy="144655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chemeClr val="accent3"/>
                </a:solidFill>
                <a:effectLst/>
                <a:latin typeface="Rockwell Extra Bold" panose="02060903040505020403" pitchFamily="18" charset="0"/>
              </a:rPr>
              <a:t>KAZAK OLUYOR</a:t>
            </a:r>
            <a:endParaRPr lang="tr-TR" sz="4400" b="1" cap="none" spc="0" dirty="0">
              <a:ln/>
              <a:solidFill>
                <a:schemeClr val="accent3"/>
              </a:solidFill>
              <a:effectLst/>
              <a:latin typeface="Rockwell Extra Bold" panose="02060903040505020403" pitchFamily="18" charset="0"/>
            </a:endParaRPr>
          </a:p>
        </p:txBody>
      </p:sp>
      <p:pic>
        <p:nvPicPr>
          <p:cNvPr id="11" name="Picture 26" descr="9441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440" y="-37697"/>
            <a:ext cx="1924000" cy="116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35403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maddelerin işlenmesi ile elde edilen  maddeler  gene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3334805"/>
            <a:ext cx="3721123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BUĞDAY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211959" y="3315215"/>
            <a:ext cx="4801243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UN-EKMEK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42691"/>
            <a:ext cx="3995936" cy="279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42691"/>
            <a:ext cx="2736304" cy="2798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42691"/>
            <a:ext cx="2411760" cy="2798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gif Smileys -ematicons resimler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8" y="28192"/>
            <a:ext cx="1560882" cy="137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gif Smileys -ematicons resimler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05412"/>
            <a:ext cx="1488875" cy="129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2430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maddelerin işlenmesi ile elde edilen  maddeler  gene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 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08924"/>
            <a:ext cx="256899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ZEYTİN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059832" y="2546560"/>
            <a:ext cx="5953369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YAĞ-SABUN-ZEYTİN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2" name="Picture 10" descr="gif Smileys -ematicons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05413"/>
            <a:ext cx="1488875" cy="84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gokcekoy_ayvalik-zeytin-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16810"/>
            <a:ext cx="2699792" cy="354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16810"/>
            <a:ext cx="2088232" cy="354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16810"/>
            <a:ext cx="2232248" cy="3541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16810"/>
            <a:ext cx="2123728" cy="3541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49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işlenmiş maddelerin  yapımında doğal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olmayan maddeler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kullanılabilir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30797" y="453687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 tamamen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maddeler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 bakamayız.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10" descr="gif Smileys -ematicons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182634"/>
            <a:ext cx="1776907" cy="14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gif Smileys -ematicons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7" y="154034"/>
            <a:ext cx="1848915" cy="1474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0127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MALZEMA: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İşlenmiş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ürünün yapımında kullanılan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malzeme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4211960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17032"/>
            <a:ext cx="2411760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17032"/>
            <a:ext cx="2520280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gif Smileys -ematicons resimler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999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gif Smileys -ematicons resimler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8191"/>
            <a:ext cx="1219200" cy="107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4661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0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Çeşitli amaçlar için değişik maddelerden üretilen nesneler hayatımızı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kolaylaştırır.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46988"/>
            <a:ext cx="3131840" cy="381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46988"/>
            <a:ext cx="3240360" cy="381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46989"/>
            <a:ext cx="2771800" cy="3811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6146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8" y="44624"/>
            <a:ext cx="3995936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51480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87624" y="44624"/>
            <a:ext cx="7488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YAPAY </a:t>
            </a:r>
            <a:r>
              <a:rPr lang="tr-TR" sz="5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451" y="83671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olmayan, doğal maddelerin yerine kullanılmak  amacıyla yapılan maddelere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 MADDE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</a:p>
        </p:txBody>
      </p:sp>
    </p:spTree>
    <p:extLst>
      <p:ext uri="{BB962C8B-B14F-4D97-AF65-F5344CB8AC3E}">
        <p14:creationId xmlns:p14="http://schemas.microsoft.com/office/powerpoint/2010/main" xmlns="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451" y="83671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 yerine kullandığımız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SUNTA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ağaç talaşının sıkıştırılmasıyla elde edilen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 </a:t>
            </a:r>
          </a:p>
        </p:txBody>
      </p:sp>
    </p:spTree>
    <p:extLst>
      <p:ext uri="{BB962C8B-B14F-4D97-AF65-F5344CB8AC3E}">
        <p14:creationId xmlns:p14="http://schemas.microsoft.com/office/powerpoint/2010/main" xmlns="" val="2633810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80928"/>
            <a:ext cx="4499992" cy="40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4644008" cy="40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şağı Ok 8"/>
          <p:cNvSpPr/>
          <p:nvPr/>
        </p:nvSpPr>
        <p:spPr>
          <a:xfrm rot="1653693">
            <a:off x="2470299" y="1632641"/>
            <a:ext cx="484632" cy="229657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 rot="17344762">
            <a:off x="3059590" y="3108126"/>
            <a:ext cx="484632" cy="229657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547663" y="18661"/>
            <a:ext cx="64895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987824" y="5805264"/>
            <a:ext cx="60486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YAPAY MADDE</a:t>
            </a:r>
            <a:endParaRPr lang="tr-TR" sz="5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DEĞİŞİMİ: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bütün cisim, eşya ve aletler için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geçerlidir.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5352" y="2085706"/>
            <a:ext cx="901320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Çevrenizdeki eşyaları, aletleri inceleyiniz ve farklı maddelerden yapılmış olmasaydı amacına uygun olur muydu?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4486364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Betondan yapılmış bir havlu, taştan yapılmış bir yatak uygun olur muydu?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4237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54544"/>
            <a:ext cx="4788024" cy="418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54544"/>
            <a:ext cx="4355976" cy="418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7573" y="0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Petrol doğal madde,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petrolden elde edilen lastik ve plastik tabaklar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73" y="5517232"/>
            <a:ext cx="45644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DOĞAL M.</a:t>
            </a:r>
            <a:endParaRPr lang="tr-TR" sz="5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846239" y="5669632"/>
            <a:ext cx="41182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B050"/>
                </a:solidFill>
                <a:effectLst/>
                <a:latin typeface="Rockwell Extra Bold" panose="02060903040505020403" pitchFamily="18" charset="0"/>
              </a:rPr>
              <a:t>YAPAY M.</a:t>
            </a:r>
            <a:endParaRPr lang="tr-TR" sz="5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4554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100" y="763431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kaynakların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tüketilmesini önlemek amacı  ile üretilen,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kaynakların yerine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PETROLDEN NELER ELDE EDİLİR?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4820" y="1424970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 Petrolden Elde Edilen Doğal Maddeler: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9986" y="2852936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altından sondajlarla çıkarılan petrol,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rafineri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ısının etkisiyle ayrıştırılır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Petrol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gazı (LPG)  elde edilir,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mutfak tüpünde ve araba yakıtı olarak kullanılır.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4820" y="26369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*Benzin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 edilir,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Uçak, araba vb. araçlarda yakıt olarak kullanılır.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30797" y="4343265"/>
            <a:ext cx="9013203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yağı elde  edilir,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uçak yakıtlarına katılır, ısınma ve aydınlatmada kullanılır.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064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*MOTORİN (Mazot) elde edilir,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evlerin  ısıtılmasında, gemi ve büyük araçlarda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(kamyon, otobüs)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yakıt olarak kullanılır.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751573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Petrolden Elde Edilen Yapay Maddeler: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1782518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Petrol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katranından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naylon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kauçuk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teflon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gibi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 maddeler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 edilir.</a:t>
            </a:r>
          </a:p>
        </p:txBody>
      </p:sp>
    </p:spTree>
    <p:extLst>
      <p:ext uri="{BB962C8B-B14F-4D97-AF65-F5344CB8AC3E}">
        <p14:creationId xmlns:p14="http://schemas.microsoft.com/office/powerpoint/2010/main" xmlns="" val="4275540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*Sert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 (bakalit) tencere kulpları, elektrik malzemelerinin üretiminde kullanılır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u="sng" dirty="0" smtClean="0">
                <a:hlinkClick r:id="rId3"/>
              </a:rPr>
              <a:t>www.</a:t>
            </a:r>
            <a:r>
              <a:rPr lang="tr-TR" sz="4000" u="sng" dirty="0" err="1" smtClean="0">
                <a:hlinkClick r:id="rId3"/>
              </a:rPr>
              <a:t>sorubak</a:t>
            </a:r>
            <a:r>
              <a:rPr lang="tr-TR" sz="4000" u="sng" smtClean="0">
                <a:hlinkClick r:id="rId3"/>
              </a:rPr>
              <a:t>.com</a:t>
            </a:r>
            <a:r>
              <a:rPr lang="tr-TR" sz="4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82737"/>
            <a:ext cx="4355976" cy="423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82737"/>
            <a:ext cx="4788024" cy="423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*Teflon tencere yapımında kullanılır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4825"/>
            <a:ext cx="435597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44825"/>
            <a:ext cx="4788024" cy="489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1725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*Kauçuk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otomobil lastiği, hortum,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bulaşık eldiveni gibi ürünlerde kullanılır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51850"/>
            <a:ext cx="4572000" cy="4589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51850"/>
            <a:ext cx="4572000" cy="4589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8171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1545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467544" y="17306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MADDENİN DEĞİŞİMİ</a:t>
            </a:r>
            <a:endParaRPr lang="tr-TR" sz="48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3279014"/>
            <a:ext cx="2709086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DOĞAL MAD.</a:t>
            </a:r>
            <a:endParaRPr lang="tr-TR" sz="48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 rot="5400000">
            <a:off x="3707904" y="955576"/>
            <a:ext cx="1728192" cy="914400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10"/>
          <p:cNvSpPr/>
          <p:nvPr/>
        </p:nvSpPr>
        <p:spPr>
          <a:xfrm>
            <a:off x="-684584" y="1700808"/>
            <a:ext cx="10513168" cy="914400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>
            <a:off x="611560" y="2276872"/>
            <a:ext cx="484632" cy="978408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>
            <a:off x="4329684" y="2308179"/>
            <a:ext cx="484632" cy="97840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>
            <a:off x="8100392" y="2276872"/>
            <a:ext cx="484632" cy="978408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001433" y="3279014"/>
            <a:ext cx="2709086" cy="15696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/>
                <a:solidFill>
                  <a:srgbClr val="FFFF00"/>
                </a:solidFill>
                <a:effectLst/>
                <a:latin typeface="Rockwell Extra Bold" panose="02060903040505020403" pitchFamily="18" charset="0"/>
              </a:rPr>
              <a:t>YAPAY MAD.</a:t>
            </a:r>
            <a:endParaRPr lang="tr-TR" sz="4800" b="1" cap="none" spc="0" dirty="0">
              <a:ln/>
              <a:solidFill>
                <a:srgbClr val="FFFF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796136" y="3255280"/>
            <a:ext cx="3366187" cy="144655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İŞLENMİŞ MAD.</a:t>
            </a:r>
            <a:endParaRPr lang="tr-TR" sz="4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pic>
        <p:nvPicPr>
          <p:cNvPr id="15" name="Picture 11" descr="gif Smileys -ematicons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41168"/>
            <a:ext cx="260158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gif Smileys -ematicons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2418" y="4941168"/>
            <a:ext cx="260158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6116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DEĞİŞİMİ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7505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16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393" y="763431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saf olarak bulunan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işlenmemiş,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herhangi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katkı malzemesi katılmamış her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maddeye,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madde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437112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petrol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mermer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pamuk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3789040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6" descr="gif smileys resiml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13599"/>
            <a:ext cx="1646238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gif smileys resiml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202037"/>
            <a:ext cx="1646238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7" descr="MPj0432754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5" descr="gif Smileys -ematicons resiml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61758"/>
            <a:ext cx="1656184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gif Smileys -ematicons resiml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116527"/>
            <a:ext cx="1511498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5" descr="gif Smileys -ematicons resiml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69160"/>
            <a:ext cx="230425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1008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0887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613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MADDE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973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575</Words>
  <Application>Microsoft Office PowerPoint</Application>
  <PresentationFormat>Ekran Gösterisi (4:3)</PresentationFormat>
  <Paragraphs>96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30</cp:revision>
  <dcterms:created xsi:type="dcterms:W3CDTF">2013-07-01T19:15:16Z</dcterms:created>
  <dcterms:modified xsi:type="dcterms:W3CDTF">2013-09-07T07:13:39Z</dcterms:modified>
  <cp:category>www.sorubak.com</cp:category>
</cp:coreProperties>
</file>